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81" r:id="rId2"/>
    <p:sldId id="723" r:id="rId3"/>
    <p:sldId id="705" r:id="rId4"/>
    <p:sldId id="724" r:id="rId5"/>
    <p:sldId id="714" r:id="rId6"/>
    <p:sldId id="725" r:id="rId7"/>
    <p:sldId id="711" r:id="rId8"/>
    <p:sldId id="726" r:id="rId9"/>
    <p:sldId id="727" r:id="rId10"/>
    <p:sldId id="728" r:id="rId11"/>
    <p:sldId id="729" r:id="rId12"/>
    <p:sldId id="730"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3" autoAdjust="0"/>
    <p:restoredTop sz="73354" autoAdjust="0"/>
  </p:normalViewPr>
  <p:slideViewPr>
    <p:cSldViewPr>
      <p:cViewPr varScale="1">
        <p:scale>
          <a:sx n="133" d="100"/>
          <a:sy n="133" d="100"/>
        </p:scale>
        <p:origin x="1008" y="1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1/4/19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788377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320581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017012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853014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130082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6 </a:t>
            </a:r>
            <a:r>
              <a:rPr lang="en-US" sz="4400" kern="0" dirty="0" smtClean="0">
                <a:solidFill>
                  <a:srgbClr val="FFFF00"/>
                </a:solidFill>
                <a:latin typeface="+mn-lt"/>
                <a:ea typeface="+mn-ea"/>
                <a:cs typeface="+mn-cs"/>
              </a:rPr>
              <a:t>: </a:t>
            </a:r>
            <a:r>
              <a:rPr lang="en-US" sz="4400" kern="0" dirty="0" smtClean="0">
                <a:solidFill>
                  <a:srgbClr val="FFFF00"/>
                </a:solidFill>
                <a:latin typeface="+mn-lt"/>
                <a:ea typeface="+mn-ea"/>
                <a:cs typeface="+mn-cs"/>
              </a:rPr>
              <a:t>1-31</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83568" y="8447"/>
            <a:ext cx="5616624" cy="400110"/>
          </a:xfrm>
          <a:prstGeom prst="rect">
            <a:avLst/>
          </a:prstGeom>
          <a:noFill/>
        </p:spPr>
        <p:txBody>
          <a:bodyPr wrap="square" rtlCol="0">
            <a:spAutoFit/>
          </a:bodyPr>
          <a:lstStyle/>
          <a:p>
            <a:r>
              <a:rPr lang="en-US" sz="2000" b="1" u="sng" dirty="0" smtClean="0">
                <a:solidFill>
                  <a:srgbClr val="FFFF00"/>
                </a:solidFill>
                <a:latin typeface="Times New Roman" charset="0"/>
                <a:ea typeface="Times New Roman" charset="0"/>
                <a:cs typeface="Times New Roman" charset="0"/>
              </a:rPr>
              <a:t>Nazareth’s  Home </a:t>
            </a:r>
            <a:r>
              <a:rPr lang="mr-IN" sz="2000" b="1" u="sng" dirty="0" smtClean="0">
                <a:solidFill>
                  <a:srgbClr val="FFFF00"/>
                </a:solidFill>
                <a:latin typeface="Times New Roman" charset="0"/>
                <a:ea typeface="Times New Roman" charset="0"/>
                <a:cs typeface="Times New Roman" charset="0"/>
              </a:rPr>
              <a:t>–</a:t>
            </a:r>
            <a:r>
              <a:rPr lang="en-US" sz="2000" b="1" u="sng" dirty="0" smtClean="0">
                <a:solidFill>
                  <a:srgbClr val="FFFF00"/>
                </a:solidFill>
                <a:latin typeface="Times New Roman" charset="0"/>
                <a:ea typeface="Times New Roman" charset="0"/>
                <a:cs typeface="Times New Roman" charset="0"/>
              </a:rPr>
              <a:t> Town  Hero</a:t>
            </a:r>
            <a:r>
              <a:rPr lang="en-US" sz="2000" b="1" dirty="0" smtClean="0">
                <a:solidFill>
                  <a:srgbClr val="FFFF00"/>
                </a:solidFill>
                <a:latin typeface="Times New Roman" charset="0"/>
                <a:ea typeface="Times New Roman" charset="0"/>
                <a:cs typeface="Times New Roman" charset="0"/>
              </a:rPr>
              <a:t>  ......  </a:t>
            </a:r>
            <a:r>
              <a:rPr lang="en-US" sz="2000" b="1" u="sng" dirty="0" smtClean="0">
                <a:solidFill>
                  <a:srgbClr val="FFFF00"/>
                </a:solidFill>
                <a:latin typeface="Times New Roman" charset="0"/>
                <a:ea typeface="Times New Roman" charset="0"/>
                <a:cs typeface="Times New Roman" charset="0"/>
              </a:rPr>
              <a:t>Or  Not</a:t>
            </a:r>
            <a:endParaRPr lang="en-AU" sz="2000" b="1" u="sng" dirty="0">
              <a:solidFill>
                <a:srgbClr val="FFFF00"/>
              </a:solidFill>
              <a:latin typeface="Times New Roman" charset="0"/>
              <a:ea typeface="Times New Roman" charset="0"/>
              <a:cs typeface="Times New Roman" charset="0"/>
            </a:endParaRPr>
          </a:p>
        </p:txBody>
      </p:sp>
      <p:sp>
        <p:nvSpPr>
          <p:cNvPr id="13" name="TextBox 12"/>
          <p:cNvSpPr txBox="1"/>
          <p:nvPr/>
        </p:nvSpPr>
        <p:spPr>
          <a:xfrm>
            <a:off x="329671" y="2267173"/>
            <a:ext cx="8458169" cy="400110"/>
          </a:xfrm>
          <a:prstGeom prst="rect">
            <a:avLst/>
          </a:prstGeom>
          <a:noFill/>
          <a:ln w="15875">
            <a:solidFill>
              <a:srgbClr val="FFFF00"/>
            </a:solidFill>
          </a:ln>
        </p:spPr>
        <p:txBody>
          <a:bodyPr wrap="square" rtlCol="0">
            <a:spAutoFit/>
          </a:bodyPr>
          <a:lstStyle/>
          <a:p>
            <a:pPr algn="ctr"/>
            <a:r>
              <a:rPr lang="en-US" sz="2000" b="1" dirty="0" smtClean="0">
                <a:solidFill>
                  <a:srgbClr val="FFFF00"/>
                </a:solidFill>
                <a:latin typeface="Times New Roman" charset="0"/>
                <a:ea typeface="Times New Roman" charset="0"/>
                <a:cs typeface="Times New Roman" charset="0"/>
              </a:rPr>
              <a:t>The Gospel that offends</a:t>
            </a:r>
            <a:r>
              <a:rPr lang="en-US" sz="2000" dirty="0" smtClean="0">
                <a:solidFill>
                  <a:srgbClr val="FFFF00"/>
                </a:solidFill>
                <a:latin typeface="Times New Roman" charset="0"/>
                <a:ea typeface="Times New Roman" charset="0"/>
                <a:cs typeface="Times New Roman" charset="0"/>
              </a:rPr>
              <a:t> </a:t>
            </a:r>
            <a:r>
              <a:rPr lang="en-US" sz="2000" smtClean="0">
                <a:solidFill>
                  <a:srgbClr val="FFFF00"/>
                </a:solidFill>
                <a:latin typeface="Times New Roman" charset="0"/>
                <a:ea typeface="Times New Roman" charset="0"/>
                <a:cs typeface="Times New Roman" charset="0"/>
              </a:rPr>
              <a:t>– Repent of sin and believe in the Lord Jesus Christ</a:t>
            </a:r>
            <a:endParaRPr lang="en-AU" sz="2000" b="1" dirty="0">
              <a:solidFill>
                <a:srgbClr val="FFFF00"/>
              </a:solidFill>
              <a:latin typeface="Times New Roman" charset="0"/>
              <a:ea typeface="Times New Roman" charset="0"/>
              <a:cs typeface="Times New Roman" charset="0"/>
            </a:endParaRPr>
          </a:p>
        </p:txBody>
      </p:sp>
      <p:sp>
        <p:nvSpPr>
          <p:cNvPr id="15" name="TextBox 14"/>
          <p:cNvSpPr txBox="1"/>
          <p:nvPr/>
        </p:nvSpPr>
        <p:spPr>
          <a:xfrm>
            <a:off x="-2069" y="337220"/>
            <a:ext cx="9121651"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t>
            </a:r>
            <a:r>
              <a:rPr lang="en-US" sz="2000" i="1" dirty="0" smtClean="0">
                <a:solidFill>
                  <a:schemeClr val="bg1"/>
                </a:solidFill>
                <a:latin typeface="Times New Roman" charset="0"/>
                <a:ea typeface="Times New Roman" charset="0"/>
                <a:cs typeface="Times New Roman" charset="0"/>
              </a:rPr>
              <a:t>The prophet isn’t welcome in his hometown</a:t>
            </a:r>
            <a:r>
              <a:rPr lang="en-US" sz="2000" dirty="0" smtClean="0">
                <a:solidFill>
                  <a:schemeClr val="bg1"/>
                </a:solidFill>
                <a:latin typeface="Times New Roman" charset="0"/>
                <a:ea typeface="Times New Roman" charset="0"/>
                <a:cs typeface="Times New Roman" charset="0"/>
              </a:rPr>
              <a:t>” – Not a directive </a:t>
            </a:r>
            <a:r>
              <a:rPr lang="en-US" sz="2000" dirty="0" smtClean="0">
                <a:solidFill>
                  <a:schemeClr val="bg1"/>
                </a:solidFill>
                <a:latin typeface="Times New Roman" charset="0"/>
                <a:ea typeface="Times New Roman" charset="0"/>
                <a:cs typeface="Times New Roman" charset="0"/>
              </a:rPr>
              <a:t>to </a:t>
            </a:r>
            <a:r>
              <a:rPr lang="en-US" sz="2000" dirty="0">
                <a:solidFill>
                  <a:schemeClr val="bg1"/>
                </a:solidFill>
                <a:latin typeface="Times New Roman" charset="0"/>
                <a:ea typeface="Times New Roman" charset="0"/>
                <a:cs typeface="Times New Roman" charset="0"/>
              </a:rPr>
              <a:t>not preach </a:t>
            </a:r>
            <a:r>
              <a:rPr lang="en-US" sz="2000" dirty="0" smtClean="0">
                <a:solidFill>
                  <a:schemeClr val="bg1"/>
                </a:solidFill>
                <a:latin typeface="Times New Roman" charset="0"/>
                <a:ea typeface="Times New Roman" charset="0"/>
                <a:cs typeface="Times New Roman" charset="0"/>
              </a:rPr>
              <a:t>in our hometown.  Our task is to share the Gospel in all places.  Rejection not a surprise.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Disciples sent on mission 2x2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 shared mission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go with the Authority of Jesus Christ (a spiritual authority)</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Sent in poverty and humility, and nothing to offer except the Power of the Gospel</a:t>
            </a:r>
          </a:p>
        </p:txBody>
      </p:sp>
      <p:sp>
        <p:nvSpPr>
          <p:cNvPr id="16" name="TextBox 15"/>
          <p:cNvSpPr txBox="1"/>
          <p:nvPr/>
        </p:nvSpPr>
        <p:spPr>
          <a:xfrm>
            <a:off x="72203" y="1867063"/>
            <a:ext cx="909930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generation of Christians who undervalue the Gospel, seek to offer something else. </a:t>
            </a:r>
            <a:endParaRPr lang="en-AU" sz="2000" dirty="0">
              <a:solidFill>
                <a:srgbClr val="FFFF00"/>
              </a:solidFill>
              <a:latin typeface="Times New Roman" charset="0"/>
              <a:ea typeface="Times New Roman" charset="0"/>
              <a:cs typeface="Times New Roman" charset="0"/>
            </a:endParaRPr>
          </a:p>
        </p:txBody>
      </p:sp>
      <p:sp>
        <p:nvSpPr>
          <p:cNvPr id="7" name="TextBox 6"/>
          <p:cNvSpPr txBox="1"/>
          <p:nvPr/>
        </p:nvSpPr>
        <p:spPr>
          <a:xfrm>
            <a:off x="-2071" y="2705156"/>
            <a:ext cx="9121651" cy="1015663"/>
          </a:xfrm>
          <a:prstGeom prst="rect">
            <a:avLst/>
          </a:prstGeom>
          <a:noFill/>
          <a:ln w="15875">
            <a:noFill/>
          </a:ln>
        </p:spPr>
        <p:txBody>
          <a:bodyPr wrap="square" rtlCol="0">
            <a:spAutoFit/>
          </a:bodyPr>
          <a:lstStyle/>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Repentance is a change in belief  </a:t>
            </a:r>
            <a:r>
              <a:rPr lang="en-AU" sz="2000" b="1" u="sng" dirty="0" smtClean="0">
                <a:solidFill>
                  <a:schemeClr val="bg1"/>
                </a:solidFill>
                <a:latin typeface="Times New Roman" charset="0"/>
                <a:ea typeface="Times New Roman" charset="0"/>
                <a:cs typeface="Times New Roman" charset="0"/>
              </a:rPr>
              <a:t>AND</a:t>
            </a:r>
            <a:r>
              <a:rPr lang="en-AU" sz="2000" dirty="0" smtClean="0">
                <a:solidFill>
                  <a:schemeClr val="bg1"/>
                </a:solidFill>
                <a:latin typeface="Times New Roman" charset="0"/>
                <a:ea typeface="Times New Roman" charset="0"/>
                <a:cs typeface="Times New Roman" charset="0"/>
              </a:rPr>
              <a:t>  a change in behaviour.   Trust in Jesus for forgiveness of sins...  Stop doing what’s wrong....    Start doing what’s right....</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A reminder of how offensive the true Gospel is &amp; Jesus’ disciples will be persecuted</a:t>
            </a:r>
          </a:p>
        </p:txBody>
      </p:sp>
      <p:sp>
        <p:nvSpPr>
          <p:cNvPr id="10" name="TextBox 9"/>
          <p:cNvSpPr txBox="1"/>
          <p:nvPr/>
        </p:nvSpPr>
        <p:spPr>
          <a:xfrm>
            <a:off x="20278" y="3649588"/>
            <a:ext cx="9099302" cy="1015663"/>
          </a:xfrm>
          <a:prstGeom prst="rect">
            <a:avLst/>
          </a:prstGeom>
          <a:noFill/>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None of us can be good enough to be saved.  Blood of Jesus saves us from our sins.</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Repentance is a rejection of our old sinful life, now incompatible with our new life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We preach this offensive message, for the chance of some being saved.</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20278" y="4663086"/>
            <a:ext cx="9099302"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Our duty is to share the Gospel.  If it is rejected, that’s on those who reject it.</a:t>
            </a:r>
            <a:endParaRPr lang="en-AU" sz="20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14337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815882"/>
          </a:xfrm>
          <a:prstGeom prst="rect">
            <a:avLst/>
          </a:prstGeom>
          <a:noFill/>
          <a:ln w="9525">
            <a:noFill/>
            <a:miter lim="800000"/>
            <a:headEnd/>
            <a:tailEnd/>
          </a:ln>
        </p:spPr>
        <p:txBody>
          <a:bodyPr wrap="square">
            <a:prstTxWarp prst="textNoShape">
              <a:avLst/>
            </a:prstTxWarp>
            <a:spAutoFit/>
          </a:bodyPr>
          <a:lstStyle/>
          <a:p>
            <a:r>
              <a:rPr lang="en-AU" sz="2800" b="1" baseline="30000" dirty="0" smtClean="0">
                <a:solidFill>
                  <a:schemeClr val="bg1"/>
                </a:solidFill>
                <a:latin typeface="Times New Roman" charset="0"/>
                <a:ea typeface="Arial" charset="0"/>
              </a:rPr>
              <a:t>30</a:t>
            </a:r>
            <a:r>
              <a:rPr lang="en-AU" sz="2800" b="1" baseline="30000" dirty="0">
                <a:solidFill>
                  <a:schemeClr val="bg1"/>
                </a:solidFill>
                <a:latin typeface="Times New Roman" charset="0"/>
                <a:ea typeface="Arial" charset="0"/>
              </a:rPr>
              <a:t> </a:t>
            </a:r>
            <a:r>
              <a:rPr lang="en-AU" sz="2800" dirty="0">
                <a:solidFill>
                  <a:schemeClr val="bg1"/>
                </a:solidFill>
                <a:latin typeface="Times New Roman" charset="0"/>
                <a:ea typeface="Arial" charset="0"/>
              </a:rPr>
              <a:t>The apostles returned to Jesus and told him all that they had done and taught.  </a:t>
            </a:r>
            <a:r>
              <a:rPr lang="en-AU" sz="2800" b="1" baseline="30000" dirty="0">
                <a:solidFill>
                  <a:schemeClr val="bg1"/>
                </a:solidFill>
                <a:latin typeface="Times New Roman" charset="0"/>
                <a:ea typeface="Arial" charset="0"/>
              </a:rPr>
              <a:t>31 </a:t>
            </a:r>
            <a:r>
              <a:rPr lang="en-AU" sz="2800" dirty="0">
                <a:solidFill>
                  <a:schemeClr val="bg1"/>
                </a:solidFill>
                <a:latin typeface="Times New Roman" charset="0"/>
                <a:ea typeface="Arial" charset="0"/>
              </a:rPr>
              <a:t>And he said to them, “Come away by yourselves to a desolate place and rest a while.”  For many were coming and going, and they had no leisure even to eat.</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97626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83568" y="8447"/>
            <a:ext cx="5616624" cy="400110"/>
          </a:xfrm>
          <a:prstGeom prst="rect">
            <a:avLst/>
          </a:prstGeom>
          <a:noFill/>
        </p:spPr>
        <p:txBody>
          <a:bodyPr wrap="square" rtlCol="0">
            <a:spAutoFit/>
          </a:bodyPr>
          <a:lstStyle/>
          <a:p>
            <a:r>
              <a:rPr lang="en-US" sz="2000" b="1" u="sng" dirty="0" smtClean="0">
                <a:solidFill>
                  <a:srgbClr val="FFFF00"/>
                </a:solidFill>
                <a:latin typeface="Times New Roman" charset="0"/>
                <a:ea typeface="Times New Roman" charset="0"/>
                <a:cs typeface="Times New Roman" charset="0"/>
              </a:rPr>
              <a:t>Nazareth’s  Home </a:t>
            </a:r>
            <a:r>
              <a:rPr lang="mr-IN" sz="2000" b="1" u="sng" dirty="0" smtClean="0">
                <a:solidFill>
                  <a:srgbClr val="FFFF00"/>
                </a:solidFill>
                <a:latin typeface="Times New Roman" charset="0"/>
                <a:ea typeface="Times New Roman" charset="0"/>
                <a:cs typeface="Times New Roman" charset="0"/>
              </a:rPr>
              <a:t>–</a:t>
            </a:r>
            <a:r>
              <a:rPr lang="en-US" sz="2000" b="1" u="sng" dirty="0" smtClean="0">
                <a:solidFill>
                  <a:srgbClr val="FFFF00"/>
                </a:solidFill>
                <a:latin typeface="Times New Roman" charset="0"/>
                <a:ea typeface="Times New Roman" charset="0"/>
                <a:cs typeface="Times New Roman" charset="0"/>
              </a:rPr>
              <a:t> Town  Hero</a:t>
            </a:r>
            <a:r>
              <a:rPr lang="en-US" sz="2000" b="1" dirty="0" smtClean="0">
                <a:solidFill>
                  <a:srgbClr val="FFFF00"/>
                </a:solidFill>
                <a:latin typeface="Times New Roman" charset="0"/>
                <a:ea typeface="Times New Roman" charset="0"/>
                <a:cs typeface="Times New Roman" charset="0"/>
              </a:rPr>
              <a:t>  ......  </a:t>
            </a:r>
            <a:r>
              <a:rPr lang="en-US" sz="2000" b="1" u="sng" dirty="0" smtClean="0">
                <a:solidFill>
                  <a:srgbClr val="FFFF00"/>
                </a:solidFill>
                <a:latin typeface="Times New Roman" charset="0"/>
                <a:ea typeface="Times New Roman" charset="0"/>
                <a:cs typeface="Times New Roman" charset="0"/>
              </a:rPr>
              <a:t>Or  Not</a:t>
            </a:r>
            <a:endParaRPr lang="en-AU" sz="2000" b="1" u="sng" dirty="0">
              <a:solidFill>
                <a:srgbClr val="FFFF00"/>
              </a:solidFill>
              <a:latin typeface="Times New Roman" charset="0"/>
              <a:ea typeface="Times New Roman" charset="0"/>
              <a:cs typeface="Times New Roman" charset="0"/>
            </a:endParaRPr>
          </a:p>
        </p:txBody>
      </p:sp>
      <p:sp>
        <p:nvSpPr>
          <p:cNvPr id="13" name="TextBox 12"/>
          <p:cNvSpPr txBox="1"/>
          <p:nvPr/>
        </p:nvSpPr>
        <p:spPr>
          <a:xfrm>
            <a:off x="329671" y="2267173"/>
            <a:ext cx="8458169" cy="400110"/>
          </a:xfrm>
          <a:prstGeom prst="rect">
            <a:avLst/>
          </a:prstGeom>
          <a:noFill/>
          <a:ln w="15875">
            <a:solidFill>
              <a:srgbClr val="FFFF00"/>
            </a:solidFill>
          </a:ln>
        </p:spPr>
        <p:txBody>
          <a:bodyPr wrap="square" rtlCol="0">
            <a:spAutoFit/>
          </a:bodyPr>
          <a:lstStyle/>
          <a:p>
            <a:pPr algn="ctr"/>
            <a:r>
              <a:rPr lang="en-US" sz="2000" b="1" dirty="0" smtClean="0">
                <a:solidFill>
                  <a:srgbClr val="FFFF00"/>
                </a:solidFill>
                <a:latin typeface="Times New Roman" charset="0"/>
                <a:ea typeface="Times New Roman" charset="0"/>
                <a:cs typeface="Times New Roman" charset="0"/>
              </a:rPr>
              <a:t>The Gospel that offends</a:t>
            </a:r>
            <a:r>
              <a:rPr lang="en-US" sz="2000" dirty="0" smtClean="0">
                <a:solidFill>
                  <a:srgbClr val="FFFF00"/>
                </a:solidFill>
                <a:latin typeface="Times New Roman" charset="0"/>
                <a:ea typeface="Times New Roman" charset="0"/>
                <a:cs typeface="Times New Roman" charset="0"/>
              </a:rPr>
              <a:t> </a:t>
            </a:r>
            <a:r>
              <a:rPr lang="en-US" sz="2000" smtClean="0">
                <a:solidFill>
                  <a:srgbClr val="FFFF00"/>
                </a:solidFill>
                <a:latin typeface="Times New Roman" charset="0"/>
                <a:ea typeface="Times New Roman" charset="0"/>
                <a:cs typeface="Times New Roman" charset="0"/>
              </a:rPr>
              <a:t>– Repent of sin and believe in the Lord Jesus Christ</a:t>
            </a:r>
            <a:endParaRPr lang="en-AU" sz="2000" b="1" dirty="0">
              <a:solidFill>
                <a:srgbClr val="FFFF00"/>
              </a:solidFill>
              <a:latin typeface="Times New Roman" charset="0"/>
              <a:ea typeface="Times New Roman" charset="0"/>
              <a:cs typeface="Times New Roman" charset="0"/>
            </a:endParaRPr>
          </a:p>
        </p:txBody>
      </p:sp>
      <p:sp>
        <p:nvSpPr>
          <p:cNvPr id="15" name="TextBox 14"/>
          <p:cNvSpPr txBox="1"/>
          <p:nvPr/>
        </p:nvSpPr>
        <p:spPr>
          <a:xfrm>
            <a:off x="-2069" y="337220"/>
            <a:ext cx="9121651"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t>
            </a:r>
            <a:r>
              <a:rPr lang="en-US" sz="2000" i="1" dirty="0" smtClean="0">
                <a:solidFill>
                  <a:schemeClr val="bg1"/>
                </a:solidFill>
                <a:latin typeface="Times New Roman" charset="0"/>
                <a:ea typeface="Times New Roman" charset="0"/>
                <a:cs typeface="Times New Roman" charset="0"/>
              </a:rPr>
              <a:t>The prophet isn’t welcome in his hometown</a:t>
            </a:r>
            <a:r>
              <a:rPr lang="en-US" sz="2000" dirty="0" smtClean="0">
                <a:solidFill>
                  <a:schemeClr val="bg1"/>
                </a:solidFill>
                <a:latin typeface="Times New Roman" charset="0"/>
                <a:ea typeface="Times New Roman" charset="0"/>
                <a:cs typeface="Times New Roman" charset="0"/>
              </a:rPr>
              <a:t>” – Not a directive </a:t>
            </a:r>
            <a:r>
              <a:rPr lang="en-US" sz="2000" dirty="0" smtClean="0">
                <a:solidFill>
                  <a:schemeClr val="bg1"/>
                </a:solidFill>
                <a:latin typeface="Times New Roman" charset="0"/>
                <a:ea typeface="Times New Roman" charset="0"/>
                <a:cs typeface="Times New Roman" charset="0"/>
              </a:rPr>
              <a:t>to </a:t>
            </a:r>
            <a:r>
              <a:rPr lang="en-US" sz="2000" dirty="0">
                <a:solidFill>
                  <a:schemeClr val="bg1"/>
                </a:solidFill>
                <a:latin typeface="Times New Roman" charset="0"/>
                <a:ea typeface="Times New Roman" charset="0"/>
                <a:cs typeface="Times New Roman" charset="0"/>
              </a:rPr>
              <a:t>not preach </a:t>
            </a:r>
            <a:r>
              <a:rPr lang="en-US" sz="2000" dirty="0" smtClean="0">
                <a:solidFill>
                  <a:schemeClr val="bg1"/>
                </a:solidFill>
                <a:latin typeface="Times New Roman" charset="0"/>
                <a:ea typeface="Times New Roman" charset="0"/>
                <a:cs typeface="Times New Roman" charset="0"/>
              </a:rPr>
              <a:t>in our hometown.  Our task is to share the Gospel in all places.  Rejection not a surprise.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Disciples sent on mission 2x2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 shared mission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go with the Authority of Jesus Christ (a spiritual authority)</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Sent in poverty and humility, and nothing to offer except the Power of the Gospel</a:t>
            </a:r>
          </a:p>
        </p:txBody>
      </p:sp>
      <p:sp>
        <p:nvSpPr>
          <p:cNvPr id="16" name="TextBox 15"/>
          <p:cNvSpPr txBox="1"/>
          <p:nvPr/>
        </p:nvSpPr>
        <p:spPr>
          <a:xfrm>
            <a:off x="72203" y="1867063"/>
            <a:ext cx="909930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generation of Christians who undervalue the Gospel, seek to offer something else. </a:t>
            </a:r>
            <a:endParaRPr lang="en-AU" sz="2000" dirty="0">
              <a:solidFill>
                <a:srgbClr val="FFFF00"/>
              </a:solidFill>
              <a:latin typeface="Times New Roman" charset="0"/>
              <a:ea typeface="Times New Roman" charset="0"/>
              <a:cs typeface="Times New Roman" charset="0"/>
            </a:endParaRPr>
          </a:p>
        </p:txBody>
      </p:sp>
      <p:sp>
        <p:nvSpPr>
          <p:cNvPr id="7" name="TextBox 6"/>
          <p:cNvSpPr txBox="1"/>
          <p:nvPr/>
        </p:nvSpPr>
        <p:spPr>
          <a:xfrm>
            <a:off x="-2071" y="2705156"/>
            <a:ext cx="9121651" cy="1015663"/>
          </a:xfrm>
          <a:prstGeom prst="rect">
            <a:avLst/>
          </a:prstGeom>
          <a:noFill/>
          <a:ln w="15875">
            <a:noFill/>
          </a:ln>
        </p:spPr>
        <p:txBody>
          <a:bodyPr wrap="square" rtlCol="0">
            <a:spAutoFit/>
          </a:bodyPr>
          <a:lstStyle/>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Repentance is a change in belief  </a:t>
            </a:r>
            <a:r>
              <a:rPr lang="en-AU" sz="2000" b="1" u="sng" dirty="0" smtClean="0">
                <a:solidFill>
                  <a:schemeClr val="bg1"/>
                </a:solidFill>
                <a:latin typeface="Times New Roman" charset="0"/>
                <a:ea typeface="Times New Roman" charset="0"/>
                <a:cs typeface="Times New Roman" charset="0"/>
              </a:rPr>
              <a:t>AND</a:t>
            </a:r>
            <a:r>
              <a:rPr lang="en-AU" sz="2000" dirty="0" smtClean="0">
                <a:solidFill>
                  <a:schemeClr val="bg1"/>
                </a:solidFill>
                <a:latin typeface="Times New Roman" charset="0"/>
                <a:ea typeface="Times New Roman" charset="0"/>
                <a:cs typeface="Times New Roman" charset="0"/>
              </a:rPr>
              <a:t>  a change in behaviour.   Trust in Jesus for forgiveness of sins...  Stop doing what’s wrong....    Start doing what’s right....</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A reminder of how offensive the true Gospel is &amp; Jesus’ disciples will be persecuted</a:t>
            </a:r>
          </a:p>
        </p:txBody>
      </p:sp>
      <p:sp>
        <p:nvSpPr>
          <p:cNvPr id="10" name="TextBox 9"/>
          <p:cNvSpPr txBox="1"/>
          <p:nvPr/>
        </p:nvSpPr>
        <p:spPr>
          <a:xfrm>
            <a:off x="20278" y="3649588"/>
            <a:ext cx="9099302" cy="1015663"/>
          </a:xfrm>
          <a:prstGeom prst="rect">
            <a:avLst/>
          </a:prstGeom>
          <a:noFill/>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None of us can be good enough to be saved.  Blood of Jesus saves us from our sins.</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Repentance is a rejection of our old sinful life, now incompatible with our new life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We preach this offensive message, for the chance of some being saved.</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20278" y="4663086"/>
            <a:ext cx="9099302" cy="1015663"/>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Our duty is to share the Gospel.  If it is rejected, that’s on those who reject it.</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Are we a church who want to go away and rest with Jesus,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before we are the church who takes Jesus’ Gospel into the world?</a:t>
            </a:r>
            <a:endParaRPr lang="en-AU" sz="20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014411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76"/>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600" b="1">
                <a:solidFill>
                  <a:schemeClr val="bg1"/>
                </a:solidFill>
                <a:latin typeface="Times New Roman" charset="0"/>
                <a:ea typeface="Arial" charset="0"/>
              </a:rPr>
              <a:t>6 </a:t>
            </a:r>
            <a:r>
              <a:rPr lang="en-AU" sz="2600">
                <a:solidFill>
                  <a:schemeClr val="bg1"/>
                </a:solidFill>
                <a:latin typeface="Times New Roman" charset="0"/>
                <a:ea typeface="Arial" charset="0"/>
              </a:rPr>
              <a:t>He went away from there and came to his hometown, and his disciples followed him.  </a:t>
            </a:r>
            <a:r>
              <a:rPr lang="en-AU" sz="2600" b="1" baseline="30000" dirty="0">
                <a:solidFill>
                  <a:schemeClr val="bg1"/>
                </a:solidFill>
                <a:latin typeface="Times New Roman" charset="0"/>
                <a:ea typeface="Arial" charset="0"/>
              </a:rPr>
              <a:t>2 </a:t>
            </a:r>
            <a:r>
              <a:rPr lang="en-AU" sz="2600" dirty="0">
                <a:solidFill>
                  <a:schemeClr val="bg1"/>
                </a:solidFill>
                <a:latin typeface="Times New Roman" charset="0"/>
                <a:ea typeface="Arial" charset="0"/>
              </a:rPr>
              <a:t>And on the Sabbath he began to teach in the synagogue, and many who heard him were astonished, saying, “Where did this man get these things?  What is the wisdom given to him?  How are such mighty works done by his hands?  </a:t>
            </a:r>
            <a:r>
              <a:rPr lang="en-AU" sz="2600" b="1" baseline="30000" dirty="0">
                <a:solidFill>
                  <a:schemeClr val="bg1"/>
                </a:solidFill>
                <a:latin typeface="Times New Roman" charset="0"/>
                <a:ea typeface="Arial" charset="0"/>
              </a:rPr>
              <a:t>3 </a:t>
            </a:r>
            <a:r>
              <a:rPr lang="en-AU" sz="2600" dirty="0">
                <a:solidFill>
                  <a:schemeClr val="bg1"/>
                </a:solidFill>
                <a:latin typeface="Times New Roman" charset="0"/>
                <a:ea typeface="Arial" charset="0"/>
              </a:rPr>
              <a:t>Is not this the carpenter, the son of Mary and brother of James and </a:t>
            </a:r>
            <a:r>
              <a:rPr lang="en-AU" sz="2600" dirty="0" err="1">
                <a:solidFill>
                  <a:schemeClr val="bg1"/>
                </a:solidFill>
                <a:latin typeface="Times New Roman" charset="0"/>
                <a:ea typeface="Arial" charset="0"/>
              </a:rPr>
              <a:t>Joses</a:t>
            </a:r>
            <a:r>
              <a:rPr lang="en-AU" sz="2600" dirty="0">
                <a:solidFill>
                  <a:schemeClr val="bg1"/>
                </a:solidFill>
                <a:latin typeface="Times New Roman" charset="0"/>
                <a:ea typeface="Arial" charset="0"/>
              </a:rPr>
              <a:t> and Judas and Simon?  And are not his sisters here with us?”  And they took offense at him.  </a:t>
            </a:r>
            <a:r>
              <a:rPr lang="en-AU" sz="2600" b="1" baseline="30000" dirty="0">
                <a:solidFill>
                  <a:schemeClr val="bg1"/>
                </a:solidFill>
                <a:latin typeface="Times New Roman" charset="0"/>
                <a:ea typeface="Arial" charset="0"/>
              </a:rPr>
              <a:t>4 </a:t>
            </a:r>
            <a:r>
              <a:rPr lang="en-AU" sz="2600" dirty="0">
                <a:solidFill>
                  <a:schemeClr val="bg1"/>
                </a:solidFill>
                <a:latin typeface="Times New Roman" charset="0"/>
                <a:ea typeface="Arial" charset="0"/>
              </a:rPr>
              <a:t>And Jesus said to them, “A prophet is not without honour, except in his hometown and among his relatives and in his own household.”  </a:t>
            </a:r>
            <a:r>
              <a:rPr lang="en-AU" sz="2600" b="1" baseline="30000" dirty="0">
                <a:solidFill>
                  <a:schemeClr val="bg1"/>
                </a:solidFill>
                <a:latin typeface="Times New Roman" charset="0"/>
                <a:ea typeface="Arial" charset="0"/>
              </a:rPr>
              <a:t>5 </a:t>
            </a:r>
            <a:r>
              <a:rPr lang="en-AU" sz="2600" dirty="0">
                <a:solidFill>
                  <a:schemeClr val="bg1"/>
                </a:solidFill>
                <a:latin typeface="Times New Roman" charset="0"/>
                <a:ea typeface="Arial" charset="0"/>
              </a:rPr>
              <a:t>And he could do no mighty work there, except that he laid his hands on a few sick people and healed them.  </a:t>
            </a:r>
            <a:r>
              <a:rPr lang="en-AU" sz="2600" b="1" baseline="30000" dirty="0">
                <a:solidFill>
                  <a:schemeClr val="bg1"/>
                </a:solidFill>
                <a:latin typeface="Times New Roman" charset="0"/>
                <a:ea typeface="Arial" charset="0"/>
              </a:rPr>
              <a:t>6 </a:t>
            </a:r>
            <a:r>
              <a:rPr lang="en-AU" sz="2600" dirty="0">
                <a:solidFill>
                  <a:schemeClr val="bg1"/>
                </a:solidFill>
                <a:latin typeface="Times New Roman" charset="0"/>
                <a:ea typeface="Arial" charset="0"/>
              </a:rPr>
              <a:t>And he marvelled because of their unbelief.</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2040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dirty="0">
                <a:solidFill>
                  <a:schemeClr val="bg1"/>
                </a:solidFill>
                <a:latin typeface="Times New Roman" charset="0"/>
                <a:ea typeface="Arial" charset="0"/>
                <a:cs typeface="Times New Roman" charset="0"/>
              </a:rPr>
              <a:t>And he went about among the villages teaching. </a:t>
            </a:r>
            <a:endParaRPr lang="en-GB" sz="2600" dirty="0">
              <a:solidFill>
                <a:schemeClr val="bg1"/>
              </a:solidFill>
              <a:latin typeface="Calibri" charset="0"/>
              <a:ea typeface="Arial" charset="0"/>
              <a:cs typeface="Times New Roman" charset="0"/>
            </a:endParaRPr>
          </a:p>
          <a:p>
            <a:endParaRPr lang="en-AU" sz="2600" b="1" baseline="30000" dirty="0" smtClean="0">
              <a:solidFill>
                <a:schemeClr val="bg1"/>
              </a:solidFill>
              <a:latin typeface="Times New Roman" charset="0"/>
              <a:ea typeface="Arial" charset="0"/>
            </a:endParaRPr>
          </a:p>
          <a:p>
            <a:r>
              <a:rPr lang="en-AU" sz="2600" b="1" baseline="30000" dirty="0" smtClean="0">
                <a:solidFill>
                  <a:schemeClr val="bg1"/>
                </a:solidFill>
                <a:latin typeface="Times New Roman" charset="0"/>
                <a:ea typeface="Arial" charset="0"/>
              </a:rPr>
              <a:t>7</a:t>
            </a:r>
            <a:r>
              <a:rPr lang="en-AU" sz="2600" b="1" baseline="30000" dirty="0">
                <a:solidFill>
                  <a:schemeClr val="bg1"/>
                </a:solidFill>
                <a:latin typeface="Times New Roman" charset="0"/>
                <a:ea typeface="Arial" charset="0"/>
              </a:rPr>
              <a:t> </a:t>
            </a:r>
            <a:r>
              <a:rPr lang="en-AU" sz="2600" dirty="0">
                <a:solidFill>
                  <a:schemeClr val="bg1"/>
                </a:solidFill>
                <a:latin typeface="Times New Roman" charset="0"/>
                <a:ea typeface="Arial" charset="0"/>
              </a:rPr>
              <a:t>And he called the twelve and began to send them out two by two, and gave them authority over the unclean spirits.  </a:t>
            </a:r>
            <a:r>
              <a:rPr lang="en-AU" sz="2600" b="1" baseline="30000" dirty="0">
                <a:solidFill>
                  <a:schemeClr val="bg1"/>
                </a:solidFill>
                <a:latin typeface="Times New Roman" charset="0"/>
                <a:ea typeface="Arial" charset="0"/>
              </a:rPr>
              <a:t>8 </a:t>
            </a:r>
            <a:r>
              <a:rPr lang="en-AU" sz="2600" dirty="0">
                <a:solidFill>
                  <a:schemeClr val="bg1"/>
                </a:solidFill>
                <a:latin typeface="Times New Roman" charset="0"/>
                <a:ea typeface="Arial" charset="0"/>
              </a:rPr>
              <a:t>He charged them to take nothing for their journey except a staff — no bread, no bag, no money in their belts — </a:t>
            </a:r>
            <a:r>
              <a:rPr lang="en-AU" sz="2600" b="1" baseline="30000" dirty="0">
                <a:solidFill>
                  <a:schemeClr val="bg1"/>
                </a:solidFill>
                <a:latin typeface="Times New Roman" charset="0"/>
                <a:ea typeface="Arial" charset="0"/>
              </a:rPr>
              <a:t>9 </a:t>
            </a:r>
            <a:r>
              <a:rPr lang="en-AU" sz="2600" dirty="0">
                <a:solidFill>
                  <a:schemeClr val="bg1"/>
                </a:solidFill>
                <a:latin typeface="Times New Roman" charset="0"/>
                <a:ea typeface="Arial" charset="0"/>
              </a:rPr>
              <a:t>but to wear sandals and not put on two tunics.  </a:t>
            </a:r>
            <a:r>
              <a:rPr lang="en-AU" sz="2600" b="1" baseline="30000" dirty="0">
                <a:solidFill>
                  <a:schemeClr val="bg1"/>
                </a:solidFill>
                <a:latin typeface="Times New Roman" charset="0"/>
                <a:ea typeface="Arial" charset="0"/>
              </a:rPr>
              <a:t>10 </a:t>
            </a:r>
            <a:r>
              <a:rPr lang="en-AU" sz="2600" dirty="0">
                <a:solidFill>
                  <a:schemeClr val="bg1"/>
                </a:solidFill>
                <a:latin typeface="Times New Roman" charset="0"/>
                <a:ea typeface="Arial" charset="0"/>
              </a:rPr>
              <a:t>And he said to them, “Whenever you enter a house, stay there until you depart from there.  </a:t>
            </a:r>
            <a:r>
              <a:rPr lang="en-AU" sz="2600" b="1" baseline="30000" dirty="0">
                <a:solidFill>
                  <a:schemeClr val="bg1"/>
                </a:solidFill>
                <a:latin typeface="Times New Roman" charset="0"/>
                <a:ea typeface="Arial" charset="0"/>
              </a:rPr>
              <a:t>11 </a:t>
            </a:r>
            <a:r>
              <a:rPr lang="en-AU" sz="2600" dirty="0">
                <a:solidFill>
                  <a:schemeClr val="bg1"/>
                </a:solidFill>
                <a:latin typeface="Times New Roman" charset="0"/>
                <a:ea typeface="Arial" charset="0"/>
              </a:rPr>
              <a:t>And if any place will not receive you and they will not listen to you, when you leave, shake off the dust that is on your feet as a testimony against them.”  </a:t>
            </a:r>
            <a:r>
              <a:rPr lang="en-AU" sz="2600" b="1" baseline="30000" dirty="0">
                <a:solidFill>
                  <a:schemeClr val="bg1"/>
                </a:solidFill>
                <a:latin typeface="Times New Roman" charset="0"/>
                <a:ea typeface="Arial" charset="0"/>
              </a:rPr>
              <a:t>12 </a:t>
            </a:r>
            <a:r>
              <a:rPr lang="en-AU" sz="2600" dirty="0">
                <a:solidFill>
                  <a:schemeClr val="bg1"/>
                </a:solidFill>
                <a:latin typeface="Times New Roman" charset="0"/>
                <a:ea typeface="Arial" charset="0"/>
              </a:rPr>
              <a:t>So they went out and proclaimed that people should repent.  </a:t>
            </a:r>
            <a:r>
              <a:rPr lang="en-AU" sz="2600" b="1" baseline="30000" dirty="0">
                <a:solidFill>
                  <a:schemeClr val="bg1"/>
                </a:solidFill>
                <a:latin typeface="Times New Roman" charset="0"/>
                <a:ea typeface="Arial" charset="0"/>
              </a:rPr>
              <a:t>13 </a:t>
            </a:r>
            <a:r>
              <a:rPr lang="en-AU" sz="2600" dirty="0">
                <a:solidFill>
                  <a:schemeClr val="bg1"/>
                </a:solidFill>
                <a:latin typeface="Times New Roman" charset="0"/>
                <a:ea typeface="Arial" charset="0"/>
              </a:rPr>
              <a:t>And they cast out many demons and anointed with oil many who were sick and healed them.</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a:spcAft>
                <a:spcPts val="0"/>
              </a:spcAft>
            </a:pPr>
            <a:r>
              <a:rPr lang="en-AU" sz="2600" b="1" baseline="30000">
                <a:solidFill>
                  <a:schemeClr val="bg1"/>
                </a:solidFill>
                <a:latin typeface="Times New Roman" charset="0"/>
                <a:ea typeface="Arial" charset="0"/>
              </a:rPr>
              <a:t>14 </a:t>
            </a:r>
            <a:r>
              <a:rPr lang="en-AU" sz="2600">
                <a:solidFill>
                  <a:schemeClr val="bg1"/>
                </a:solidFill>
                <a:latin typeface="Times New Roman" charset="0"/>
                <a:ea typeface="Arial" charset="0"/>
              </a:rPr>
              <a:t>King Herod heard of it, for Jesus’ name had become known.  </a:t>
            </a:r>
            <a:r>
              <a:rPr lang="en-AU" sz="2600" dirty="0">
                <a:solidFill>
                  <a:schemeClr val="bg1"/>
                </a:solidFill>
                <a:latin typeface="Times New Roman" charset="0"/>
                <a:ea typeface="Arial" charset="0"/>
              </a:rPr>
              <a:t>Some said, “John the Baptist has been raised from the dead.  That is why these miraculous powers are at work in him.”  </a:t>
            </a:r>
            <a:r>
              <a:rPr lang="en-AU" sz="2600" b="1" baseline="30000" dirty="0">
                <a:solidFill>
                  <a:schemeClr val="bg1"/>
                </a:solidFill>
                <a:latin typeface="Times New Roman" charset="0"/>
                <a:ea typeface="Arial" charset="0"/>
              </a:rPr>
              <a:t>15 </a:t>
            </a:r>
            <a:r>
              <a:rPr lang="en-AU" sz="2600" dirty="0">
                <a:solidFill>
                  <a:schemeClr val="bg1"/>
                </a:solidFill>
                <a:latin typeface="Times New Roman" charset="0"/>
                <a:ea typeface="Arial" charset="0"/>
              </a:rPr>
              <a:t>But others said, “He is Elijah.”  And others said, “He is a prophet, like one of the prophets of old.”  </a:t>
            </a:r>
            <a:r>
              <a:rPr lang="en-AU" sz="2600" b="1" baseline="30000" dirty="0">
                <a:solidFill>
                  <a:schemeClr val="bg1"/>
                </a:solidFill>
                <a:latin typeface="Times New Roman" charset="0"/>
                <a:ea typeface="Arial" charset="0"/>
              </a:rPr>
              <a:t>16 </a:t>
            </a:r>
            <a:r>
              <a:rPr lang="en-AU" sz="2600" dirty="0">
                <a:solidFill>
                  <a:schemeClr val="bg1"/>
                </a:solidFill>
                <a:latin typeface="Times New Roman" charset="0"/>
                <a:ea typeface="Arial" charset="0"/>
              </a:rPr>
              <a:t>But when Herod heard of it, he said, “John, whom I beheaded, has been raised.”  </a:t>
            </a:r>
            <a:r>
              <a:rPr lang="en-AU" sz="2600" b="1" baseline="30000" dirty="0">
                <a:solidFill>
                  <a:schemeClr val="bg1"/>
                </a:solidFill>
                <a:latin typeface="Times New Roman" charset="0"/>
                <a:ea typeface="Arial" charset="0"/>
              </a:rPr>
              <a:t>17 </a:t>
            </a:r>
            <a:r>
              <a:rPr lang="en-AU" sz="2600" dirty="0">
                <a:solidFill>
                  <a:schemeClr val="bg1"/>
                </a:solidFill>
                <a:latin typeface="Times New Roman" charset="0"/>
                <a:ea typeface="Arial" charset="0"/>
              </a:rPr>
              <a:t>For it was Herod who had sent and seized John and bound him in prison for the sake of Herodias, his brother Philip’s wife, because he had married her.  </a:t>
            </a:r>
            <a:r>
              <a:rPr lang="en-AU" sz="2600" b="1" baseline="30000" dirty="0">
                <a:solidFill>
                  <a:schemeClr val="bg1"/>
                </a:solidFill>
                <a:latin typeface="Times New Roman" charset="0"/>
                <a:ea typeface="Arial" charset="0"/>
              </a:rPr>
              <a:t>18 </a:t>
            </a:r>
            <a:r>
              <a:rPr lang="en-AU" sz="2600" dirty="0">
                <a:solidFill>
                  <a:schemeClr val="bg1"/>
                </a:solidFill>
                <a:latin typeface="Times New Roman" charset="0"/>
                <a:ea typeface="Arial" charset="0"/>
              </a:rPr>
              <a:t>For John had been saying to Herod, “It is not lawful for you to have your brother’s wife.”  </a:t>
            </a:r>
            <a:r>
              <a:rPr lang="en-AU" sz="2600" b="1" baseline="30000" dirty="0">
                <a:solidFill>
                  <a:schemeClr val="bg1"/>
                </a:solidFill>
                <a:latin typeface="Times New Roman" charset="0"/>
                <a:ea typeface="Arial" charset="0"/>
              </a:rPr>
              <a:t>19 </a:t>
            </a:r>
            <a:r>
              <a:rPr lang="en-AU" sz="2600" dirty="0">
                <a:solidFill>
                  <a:schemeClr val="bg1"/>
                </a:solidFill>
                <a:latin typeface="Times New Roman" charset="0"/>
                <a:ea typeface="Arial" charset="0"/>
              </a:rPr>
              <a:t>And Herodias had a grudge against him and wanted to put him to death.  But she could not, </a:t>
            </a:r>
            <a:r>
              <a:rPr lang="en-AU" sz="2600" b="1" baseline="30000" dirty="0">
                <a:solidFill>
                  <a:schemeClr val="bg1"/>
                </a:solidFill>
                <a:latin typeface="Times New Roman" charset="0"/>
                <a:ea typeface="Arial" charset="0"/>
              </a:rPr>
              <a:t>20 </a:t>
            </a:r>
            <a:r>
              <a:rPr lang="en-AU" sz="2600" dirty="0">
                <a:solidFill>
                  <a:schemeClr val="bg1"/>
                </a:solidFill>
                <a:latin typeface="Times New Roman" charset="0"/>
                <a:ea typeface="Arial" charset="0"/>
              </a:rPr>
              <a:t>for Herod feared John, knowing that he was a righteous and holy man, and he kept him safe. When he heard him, he was greatly perplexed, and yet he heard him gladly.</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2264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850"/>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600" b="1" baseline="30000" dirty="0">
                <a:solidFill>
                  <a:schemeClr val="bg1"/>
                </a:solidFill>
                <a:latin typeface="Times New Roman" charset="0"/>
                <a:ea typeface="Arial" charset="0"/>
              </a:rPr>
              <a:t>21 </a:t>
            </a:r>
            <a:r>
              <a:rPr lang="en-AU" sz="2600" dirty="0">
                <a:solidFill>
                  <a:schemeClr val="bg1"/>
                </a:solidFill>
                <a:latin typeface="Times New Roman" charset="0"/>
                <a:ea typeface="Arial" charset="0"/>
              </a:rPr>
              <a:t>But an opportunity came when Herod on his birthday gave a banquet for his nobles and military commanders and the leading men of Galilee.  </a:t>
            </a:r>
            <a:r>
              <a:rPr lang="en-AU" sz="2600" b="1" baseline="30000" dirty="0">
                <a:solidFill>
                  <a:schemeClr val="bg1"/>
                </a:solidFill>
                <a:latin typeface="Times New Roman" charset="0"/>
                <a:ea typeface="Arial" charset="0"/>
              </a:rPr>
              <a:t>22 </a:t>
            </a:r>
            <a:r>
              <a:rPr lang="en-AU" sz="2600" dirty="0">
                <a:solidFill>
                  <a:schemeClr val="bg1"/>
                </a:solidFill>
                <a:latin typeface="Times New Roman" charset="0"/>
                <a:ea typeface="Arial" charset="0"/>
              </a:rPr>
              <a:t>For when Herodias’s daughter came in and danced, she pleased Herod and his guests.  And the king said to the girl, “Ask me for whatever you wish, and I will give it to you.”  </a:t>
            </a:r>
            <a:r>
              <a:rPr lang="en-AU" sz="2600" b="1" baseline="30000" dirty="0">
                <a:solidFill>
                  <a:schemeClr val="bg1"/>
                </a:solidFill>
                <a:latin typeface="Times New Roman" charset="0"/>
                <a:ea typeface="Arial" charset="0"/>
              </a:rPr>
              <a:t>23 </a:t>
            </a:r>
            <a:r>
              <a:rPr lang="en-AU" sz="2600" dirty="0">
                <a:solidFill>
                  <a:schemeClr val="bg1"/>
                </a:solidFill>
                <a:latin typeface="Times New Roman" charset="0"/>
                <a:ea typeface="Arial" charset="0"/>
              </a:rPr>
              <a:t>And he vowed to her, “Whatever you ask me, I will give you, up to half of my kingdom.”  </a:t>
            </a:r>
            <a:r>
              <a:rPr lang="en-AU" sz="2600" b="1" baseline="30000" dirty="0">
                <a:solidFill>
                  <a:schemeClr val="bg1"/>
                </a:solidFill>
                <a:latin typeface="Times New Roman" charset="0"/>
                <a:ea typeface="Arial" charset="0"/>
              </a:rPr>
              <a:t>24 </a:t>
            </a:r>
            <a:r>
              <a:rPr lang="en-AU" sz="2600" dirty="0">
                <a:solidFill>
                  <a:schemeClr val="bg1"/>
                </a:solidFill>
                <a:latin typeface="Times New Roman" charset="0"/>
                <a:ea typeface="Arial" charset="0"/>
              </a:rPr>
              <a:t>And she went out and said to her mother, “For what should I ask?”  And she said, “The head of John the Baptist.”  </a:t>
            </a:r>
            <a:r>
              <a:rPr lang="en-AU" sz="2600" b="1" baseline="30000" dirty="0">
                <a:solidFill>
                  <a:schemeClr val="bg1"/>
                </a:solidFill>
                <a:latin typeface="Times New Roman" charset="0"/>
                <a:ea typeface="Arial" charset="0"/>
              </a:rPr>
              <a:t>25 </a:t>
            </a:r>
            <a:r>
              <a:rPr lang="en-AU" sz="2600" dirty="0">
                <a:solidFill>
                  <a:schemeClr val="bg1"/>
                </a:solidFill>
                <a:latin typeface="Times New Roman" charset="0"/>
                <a:ea typeface="Arial" charset="0"/>
              </a:rPr>
              <a:t>And she came in immediately with haste to the king and asked, saying, “I want you to give me at once the head of John the Baptist on a platter.”</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84543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178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26 </a:t>
            </a:r>
            <a:r>
              <a:rPr lang="en-AU" sz="2800" dirty="0">
                <a:solidFill>
                  <a:schemeClr val="bg1"/>
                </a:solidFill>
                <a:latin typeface="Times New Roman" charset="0"/>
                <a:ea typeface="Arial" charset="0"/>
                <a:cs typeface="Times New Roman" charset="0"/>
              </a:rPr>
              <a:t>And the king was exceedingly sorry, but because of his oaths and his guests he did not want to break his word to her.  </a:t>
            </a:r>
            <a:r>
              <a:rPr lang="en-AU" sz="2800" b="1" baseline="30000" dirty="0">
                <a:solidFill>
                  <a:schemeClr val="bg1"/>
                </a:solidFill>
                <a:latin typeface="Times New Roman" charset="0"/>
                <a:ea typeface="Arial" charset="0"/>
                <a:cs typeface="Times New Roman" charset="0"/>
              </a:rPr>
              <a:t>27 </a:t>
            </a:r>
            <a:r>
              <a:rPr lang="en-AU" sz="2800" dirty="0">
                <a:solidFill>
                  <a:schemeClr val="bg1"/>
                </a:solidFill>
                <a:latin typeface="Times New Roman" charset="0"/>
                <a:ea typeface="Arial" charset="0"/>
                <a:cs typeface="Times New Roman" charset="0"/>
              </a:rPr>
              <a:t>And immediately the king sent an executioner with orders to bring John’s head.  He went and beheaded him in the prison </a:t>
            </a:r>
            <a:r>
              <a:rPr lang="en-AU" sz="2800" b="1" baseline="30000" dirty="0">
                <a:solidFill>
                  <a:schemeClr val="bg1"/>
                </a:solidFill>
                <a:latin typeface="Times New Roman" charset="0"/>
                <a:ea typeface="Arial" charset="0"/>
                <a:cs typeface="Times New Roman" charset="0"/>
              </a:rPr>
              <a:t>28 </a:t>
            </a:r>
            <a:r>
              <a:rPr lang="en-AU" sz="2800" dirty="0">
                <a:solidFill>
                  <a:schemeClr val="bg1"/>
                </a:solidFill>
                <a:latin typeface="Times New Roman" charset="0"/>
                <a:ea typeface="Arial" charset="0"/>
                <a:cs typeface="Times New Roman" charset="0"/>
              </a:rPr>
              <a:t>and brought his head on a platter and gave it to the girl, and the girl gave it to her mother.  </a:t>
            </a:r>
            <a:r>
              <a:rPr lang="en-AU" sz="2800" b="1" baseline="30000" dirty="0">
                <a:solidFill>
                  <a:schemeClr val="bg1"/>
                </a:solidFill>
                <a:latin typeface="Times New Roman" charset="0"/>
                <a:ea typeface="Arial" charset="0"/>
                <a:cs typeface="Times New Roman" charset="0"/>
              </a:rPr>
              <a:t>29 </a:t>
            </a:r>
            <a:r>
              <a:rPr lang="en-AU" sz="2800" dirty="0">
                <a:solidFill>
                  <a:schemeClr val="bg1"/>
                </a:solidFill>
                <a:latin typeface="Times New Roman" charset="0"/>
                <a:ea typeface="Arial" charset="0"/>
                <a:cs typeface="Times New Roman" charset="0"/>
              </a:rPr>
              <a:t>When his disciples heard of it, they came and took his body and laid it in a tomb. </a:t>
            </a:r>
            <a:endParaRPr lang="en-GB" sz="2400" dirty="0">
              <a:solidFill>
                <a:schemeClr val="bg1"/>
              </a:solidFill>
              <a:latin typeface="Calibri" charset="0"/>
              <a:ea typeface="Arial" charset="0"/>
              <a:cs typeface="Times New Roman" charset="0"/>
            </a:endParaRPr>
          </a:p>
          <a:p>
            <a:endParaRPr lang="en-AU" sz="2800" b="1" baseline="30000" dirty="0" smtClean="0">
              <a:solidFill>
                <a:schemeClr val="bg1"/>
              </a:solidFill>
              <a:latin typeface="Times New Roman" charset="0"/>
              <a:ea typeface="Arial" charset="0"/>
            </a:endParaRPr>
          </a:p>
          <a:p>
            <a:r>
              <a:rPr lang="en-AU" sz="2800" b="1" baseline="30000" dirty="0" smtClean="0">
                <a:solidFill>
                  <a:schemeClr val="bg1"/>
                </a:solidFill>
                <a:latin typeface="Times New Roman" charset="0"/>
                <a:ea typeface="Arial" charset="0"/>
              </a:rPr>
              <a:t>30</a:t>
            </a:r>
            <a:r>
              <a:rPr lang="en-AU" sz="2800" b="1" baseline="30000" dirty="0">
                <a:solidFill>
                  <a:schemeClr val="bg1"/>
                </a:solidFill>
                <a:latin typeface="Times New Roman" charset="0"/>
                <a:ea typeface="Arial" charset="0"/>
              </a:rPr>
              <a:t> </a:t>
            </a:r>
            <a:r>
              <a:rPr lang="en-AU" sz="2800" dirty="0">
                <a:solidFill>
                  <a:schemeClr val="bg1"/>
                </a:solidFill>
                <a:latin typeface="Times New Roman" charset="0"/>
                <a:ea typeface="Arial" charset="0"/>
              </a:rPr>
              <a:t>The apostles returned to Jesus and told him all that they had done and taught.  </a:t>
            </a:r>
            <a:r>
              <a:rPr lang="en-AU" sz="2800" b="1" baseline="30000" dirty="0">
                <a:solidFill>
                  <a:schemeClr val="bg1"/>
                </a:solidFill>
                <a:latin typeface="Times New Roman" charset="0"/>
                <a:ea typeface="Arial" charset="0"/>
              </a:rPr>
              <a:t>31 </a:t>
            </a:r>
            <a:r>
              <a:rPr lang="en-AU" sz="2800" dirty="0">
                <a:solidFill>
                  <a:schemeClr val="bg1"/>
                </a:solidFill>
                <a:latin typeface="Times New Roman" charset="0"/>
                <a:ea typeface="Arial" charset="0"/>
              </a:rPr>
              <a:t>And he said to them, “Come away by yourselves to a desolate place and rest a while.”  For many were coming and going, and they had no leisure even to eat.</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21325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390890"/>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message was as confronting to his home-crowd as it is to anybody else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Nazarenes were astonished at Jesus and His wisdom, but had no faith in Him</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Something different about Jesus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Filled with the Power of the Holy Spirit</a:t>
            </a:r>
          </a:p>
        </p:txBody>
      </p:sp>
      <p:sp>
        <p:nvSpPr>
          <p:cNvPr id="9" name="TextBox 8"/>
          <p:cNvSpPr txBox="1"/>
          <p:nvPr/>
        </p:nvSpPr>
        <p:spPr>
          <a:xfrm>
            <a:off x="683568" y="8447"/>
            <a:ext cx="5616624" cy="400110"/>
          </a:xfrm>
          <a:prstGeom prst="rect">
            <a:avLst/>
          </a:prstGeom>
          <a:noFill/>
        </p:spPr>
        <p:txBody>
          <a:bodyPr wrap="square" rtlCol="0">
            <a:spAutoFit/>
          </a:bodyPr>
          <a:lstStyle/>
          <a:p>
            <a:r>
              <a:rPr lang="en-US" sz="2000" b="1" u="sng" dirty="0" smtClean="0">
                <a:solidFill>
                  <a:srgbClr val="FFFF00"/>
                </a:solidFill>
                <a:latin typeface="Times New Roman" charset="0"/>
                <a:ea typeface="Times New Roman" charset="0"/>
                <a:cs typeface="Times New Roman" charset="0"/>
              </a:rPr>
              <a:t>Nazareth’s  Home </a:t>
            </a:r>
            <a:r>
              <a:rPr lang="mr-IN" sz="2000" b="1" u="sng" dirty="0" smtClean="0">
                <a:solidFill>
                  <a:srgbClr val="FFFF00"/>
                </a:solidFill>
                <a:latin typeface="Times New Roman" charset="0"/>
                <a:ea typeface="Times New Roman" charset="0"/>
                <a:cs typeface="Times New Roman" charset="0"/>
              </a:rPr>
              <a:t>–</a:t>
            </a:r>
            <a:r>
              <a:rPr lang="en-US" sz="2000" b="1" u="sng" dirty="0" smtClean="0">
                <a:solidFill>
                  <a:srgbClr val="FFFF00"/>
                </a:solidFill>
                <a:latin typeface="Times New Roman" charset="0"/>
                <a:ea typeface="Times New Roman" charset="0"/>
                <a:cs typeface="Times New Roman" charset="0"/>
              </a:rPr>
              <a:t> Town  Hero</a:t>
            </a:r>
            <a:r>
              <a:rPr lang="en-US" sz="2000" b="1" dirty="0" smtClean="0">
                <a:solidFill>
                  <a:srgbClr val="FFFF00"/>
                </a:solidFill>
                <a:latin typeface="Times New Roman" charset="0"/>
                <a:ea typeface="Times New Roman" charset="0"/>
                <a:cs typeface="Times New Roman" charset="0"/>
              </a:rPr>
              <a:t>  ......  </a:t>
            </a:r>
            <a:r>
              <a:rPr lang="en-US" sz="2000" b="1" u="sng" dirty="0" smtClean="0">
                <a:solidFill>
                  <a:srgbClr val="FFFF00"/>
                </a:solidFill>
                <a:latin typeface="Times New Roman" charset="0"/>
                <a:ea typeface="Times New Roman" charset="0"/>
                <a:cs typeface="Times New Roman" charset="0"/>
              </a:rPr>
              <a:t>Or  Not</a:t>
            </a:r>
            <a:endParaRPr lang="en-AU" sz="2000" b="1" u="sng" dirty="0">
              <a:solidFill>
                <a:srgbClr val="FFFF00"/>
              </a:solidFill>
              <a:latin typeface="Times New Roman" charset="0"/>
              <a:ea typeface="Times New Roman" charset="0"/>
              <a:cs typeface="Times New Roman" charset="0"/>
            </a:endParaRPr>
          </a:p>
        </p:txBody>
      </p:sp>
      <p:sp>
        <p:nvSpPr>
          <p:cNvPr id="13" name="TextBox 12"/>
          <p:cNvSpPr txBox="1"/>
          <p:nvPr/>
        </p:nvSpPr>
        <p:spPr>
          <a:xfrm>
            <a:off x="15212" y="1345332"/>
            <a:ext cx="5616624" cy="400110"/>
          </a:xfrm>
          <a:prstGeom prst="rect">
            <a:avLst/>
          </a:prstGeom>
          <a:noFill/>
        </p:spPr>
        <p:txBody>
          <a:bodyPr wrap="square" rtlCol="0">
            <a:spAutoFit/>
          </a:bodyPr>
          <a:lstStyle/>
          <a:p>
            <a:r>
              <a:rPr lang="en-US" sz="2000" b="1" dirty="0" smtClean="0">
                <a:solidFill>
                  <a:srgbClr val="FFFF00"/>
                </a:solidFill>
                <a:latin typeface="Times New Roman" charset="0"/>
                <a:ea typeface="Times New Roman" charset="0"/>
                <a:cs typeface="Times New Roman" charset="0"/>
              </a:rPr>
              <a:t>The Gospel that offends</a:t>
            </a:r>
            <a:endParaRPr lang="en-AU" sz="2000" b="1" dirty="0">
              <a:solidFill>
                <a:srgbClr val="FFFF00"/>
              </a:solidFill>
              <a:latin typeface="Times New Roman" charset="0"/>
              <a:ea typeface="Times New Roman" charset="0"/>
              <a:cs typeface="Times New Roman" charset="0"/>
            </a:endParaRPr>
          </a:p>
        </p:txBody>
      </p:sp>
      <p:sp>
        <p:nvSpPr>
          <p:cNvPr id="15" name="TextBox 14"/>
          <p:cNvSpPr txBox="1"/>
          <p:nvPr/>
        </p:nvSpPr>
        <p:spPr>
          <a:xfrm>
            <a:off x="22349" y="1666554"/>
            <a:ext cx="9121651"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t>
            </a:r>
            <a:r>
              <a:rPr lang="en-US" sz="2000" i="1" dirty="0" smtClean="0">
                <a:solidFill>
                  <a:schemeClr val="bg1"/>
                </a:solidFill>
                <a:latin typeface="Times New Roman" charset="0"/>
                <a:ea typeface="Times New Roman" charset="0"/>
                <a:cs typeface="Times New Roman" charset="0"/>
              </a:rPr>
              <a:t>The prophet isn’t welcome in his hometown</a:t>
            </a:r>
            <a:r>
              <a:rPr lang="en-US" sz="2000" dirty="0" smtClean="0">
                <a:solidFill>
                  <a:schemeClr val="bg1"/>
                </a:solidFill>
                <a:latin typeface="Times New Roman" charset="0"/>
                <a:ea typeface="Times New Roman" charset="0"/>
                <a:cs typeface="Times New Roman" charset="0"/>
              </a:rPr>
              <a:t>” – Not a directive </a:t>
            </a:r>
            <a:r>
              <a:rPr lang="en-US" sz="2000" dirty="0" smtClean="0">
                <a:solidFill>
                  <a:schemeClr val="bg1"/>
                </a:solidFill>
                <a:latin typeface="Times New Roman" charset="0"/>
                <a:ea typeface="Times New Roman" charset="0"/>
                <a:cs typeface="Times New Roman" charset="0"/>
              </a:rPr>
              <a:t>to </a:t>
            </a:r>
            <a:r>
              <a:rPr lang="en-US" sz="2000" dirty="0">
                <a:solidFill>
                  <a:schemeClr val="bg1"/>
                </a:solidFill>
                <a:latin typeface="Times New Roman" charset="0"/>
                <a:ea typeface="Times New Roman" charset="0"/>
                <a:cs typeface="Times New Roman" charset="0"/>
              </a:rPr>
              <a:t>not preach </a:t>
            </a:r>
            <a:r>
              <a:rPr lang="en-US" sz="2000" dirty="0" smtClean="0">
                <a:solidFill>
                  <a:schemeClr val="bg1"/>
                </a:solidFill>
                <a:latin typeface="Times New Roman" charset="0"/>
                <a:ea typeface="Times New Roman" charset="0"/>
                <a:cs typeface="Times New Roman" charset="0"/>
              </a:rPr>
              <a:t>in our hometown.  Our task is to share the Gospel in all places.  Rejection not a surprise.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Disciples sent on mission 2x2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 shared mission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go with the Authority of Jesus Christ (a spiritual authority)</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Sent in poverty and humility, and nothing to offer except the Power of the Gospel</a:t>
            </a:r>
          </a:p>
        </p:txBody>
      </p:sp>
      <p:sp>
        <p:nvSpPr>
          <p:cNvPr id="16" name="TextBox 15"/>
          <p:cNvSpPr txBox="1"/>
          <p:nvPr/>
        </p:nvSpPr>
        <p:spPr>
          <a:xfrm>
            <a:off x="22349" y="3297770"/>
            <a:ext cx="909930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generation of Christians who undervalue the Gospel, seek to offer something else. </a:t>
            </a:r>
            <a:endParaRPr lang="en-AU" sz="2000"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07690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13" grpId="0"/>
      <p:bldP spid="15" grpId="0" build="p"/>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390890"/>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message was as confronting to his home-crowd as it is to anybody else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Nazarenes were astonished at Jesus and His wisdom, but had no faith in Him</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Something different about Jesus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Filled with the Power of the Holy Spirit</a:t>
            </a:r>
          </a:p>
        </p:txBody>
      </p:sp>
      <p:sp>
        <p:nvSpPr>
          <p:cNvPr id="9" name="TextBox 8"/>
          <p:cNvSpPr txBox="1"/>
          <p:nvPr/>
        </p:nvSpPr>
        <p:spPr>
          <a:xfrm>
            <a:off x="683568" y="8447"/>
            <a:ext cx="5616624" cy="400110"/>
          </a:xfrm>
          <a:prstGeom prst="rect">
            <a:avLst/>
          </a:prstGeom>
          <a:noFill/>
        </p:spPr>
        <p:txBody>
          <a:bodyPr wrap="square" rtlCol="0">
            <a:spAutoFit/>
          </a:bodyPr>
          <a:lstStyle/>
          <a:p>
            <a:r>
              <a:rPr lang="en-US" sz="2000" b="1" u="sng" dirty="0" smtClean="0">
                <a:solidFill>
                  <a:srgbClr val="FFFF00"/>
                </a:solidFill>
                <a:latin typeface="Times New Roman" charset="0"/>
                <a:ea typeface="Times New Roman" charset="0"/>
                <a:cs typeface="Times New Roman" charset="0"/>
              </a:rPr>
              <a:t>Nazareth’s  Home </a:t>
            </a:r>
            <a:r>
              <a:rPr lang="mr-IN" sz="2000" b="1" u="sng" dirty="0" smtClean="0">
                <a:solidFill>
                  <a:srgbClr val="FFFF00"/>
                </a:solidFill>
                <a:latin typeface="Times New Roman" charset="0"/>
                <a:ea typeface="Times New Roman" charset="0"/>
                <a:cs typeface="Times New Roman" charset="0"/>
              </a:rPr>
              <a:t>–</a:t>
            </a:r>
            <a:r>
              <a:rPr lang="en-US" sz="2000" b="1" u="sng" dirty="0" smtClean="0">
                <a:solidFill>
                  <a:srgbClr val="FFFF00"/>
                </a:solidFill>
                <a:latin typeface="Times New Roman" charset="0"/>
                <a:ea typeface="Times New Roman" charset="0"/>
                <a:cs typeface="Times New Roman" charset="0"/>
              </a:rPr>
              <a:t> Town  Hero</a:t>
            </a:r>
            <a:r>
              <a:rPr lang="en-US" sz="2000" b="1" dirty="0" smtClean="0">
                <a:solidFill>
                  <a:srgbClr val="FFFF00"/>
                </a:solidFill>
                <a:latin typeface="Times New Roman" charset="0"/>
                <a:ea typeface="Times New Roman" charset="0"/>
                <a:cs typeface="Times New Roman" charset="0"/>
              </a:rPr>
              <a:t>  ......  </a:t>
            </a:r>
            <a:r>
              <a:rPr lang="en-US" sz="2000" b="1" u="sng" dirty="0" smtClean="0">
                <a:solidFill>
                  <a:srgbClr val="FFFF00"/>
                </a:solidFill>
                <a:latin typeface="Times New Roman" charset="0"/>
                <a:ea typeface="Times New Roman" charset="0"/>
                <a:cs typeface="Times New Roman" charset="0"/>
              </a:rPr>
              <a:t>Or  Not</a:t>
            </a:r>
            <a:endParaRPr lang="en-AU" sz="2000" b="1" u="sng" dirty="0">
              <a:solidFill>
                <a:srgbClr val="FFFF00"/>
              </a:solidFill>
              <a:latin typeface="Times New Roman" charset="0"/>
              <a:ea typeface="Times New Roman" charset="0"/>
              <a:cs typeface="Times New Roman" charset="0"/>
            </a:endParaRPr>
          </a:p>
        </p:txBody>
      </p:sp>
      <p:sp>
        <p:nvSpPr>
          <p:cNvPr id="13" name="TextBox 12"/>
          <p:cNvSpPr txBox="1"/>
          <p:nvPr/>
        </p:nvSpPr>
        <p:spPr>
          <a:xfrm>
            <a:off x="331740" y="3275285"/>
            <a:ext cx="8458169" cy="400110"/>
          </a:xfrm>
          <a:prstGeom prst="rect">
            <a:avLst/>
          </a:prstGeom>
          <a:noFill/>
          <a:ln w="15875">
            <a:solidFill>
              <a:srgbClr val="FFFF00"/>
            </a:solidFill>
          </a:ln>
        </p:spPr>
        <p:txBody>
          <a:bodyPr wrap="square" rtlCol="0">
            <a:spAutoFit/>
          </a:bodyPr>
          <a:lstStyle/>
          <a:p>
            <a:pPr algn="ctr"/>
            <a:r>
              <a:rPr lang="en-US" sz="2000" b="1" dirty="0" smtClean="0">
                <a:solidFill>
                  <a:srgbClr val="FFFF00"/>
                </a:solidFill>
                <a:latin typeface="Times New Roman" charset="0"/>
                <a:ea typeface="Times New Roman" charset="0"/>
                <a:cs typeface="Times New Roman" charset="0"/>
              </a:rPr>
              <a:t>The Gospel that offends</a:t>
            </a:r>
            <a:r>
              <a:rPr lang="en-US" sz="2000" dirty="0" smtClean="0">
                <a:solidFill>
                  <a:srgbClr val="FFFF00"/>
                </a:solidFill>
                <a:latin typeface="Times New Roman" charset="0"/>
                <a:ea typeface="Times New Roman" charset="0"/>
                <a:cs typeface="Times New Roman" charset="0"/>
              </a:rPr>
              <a:t> </a:t>
            </a:r>
            <a:r>
              <a:rPr lang="en-US" sz="2000" smtClean="0">
                <a:solidFill>
                  <a:srgbClr val="FFFF00"/>
                </a:solidFill>
                <a:latin typeface="Times New Roman" charset="0"/>
                <a:ea typeface="Times New Roman" charset="0"/>
                <a:cs typeface="Times New Roman" charset="0"/>
              </a:rPr>
              <a:t>– Repent of sin and believe in the Lord Jesus Christ</a:t>
            </a:r>
            <a:endParaRPr lang="en-AU" sz="2000" b="1" dirty="0">
              <a:solidFill>
                <a:srgbClr val="FFFF00"/>
              </a:solidFill>
              <a:latin typeface="Times New Roman" charset="0"/>
              <a:ea typeface="Times New Roman" charset="0"/>
              <a:cs typeface="Times New Roman" charset="0"/>
            </a:endParaRPr>
          </a:p>
        </p:txBody>
      </p:sp>
      <p:sp>
        <p:nvSpPr>
          <p:cNvPr id="15" name="TextBox 14"/>
          <p:cNvSpPr txBox="1"/>
          <p:nvPr/>
        </p:nvSpPr>
        <p:spPr>
          <a:xfrm>
            <a:off x="0" y="1345332"/>
            <a:ext cx="9121651"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t>
            </a:r>
            <a:r>
              <a:rPr lang="en-US" sz="2000" i="1" dirty="0" smtClean="0">
                <a:solidFill>
                  <a:schemeClr val="bg1"/>
                </a:solidFill>
                <a:latin typeface="Times New Roman" charset="0"/>
                <a:ea typeface="Times New Roman" charset="0"/>
                <a:cs typeface="Times New Roman" charset="0"/>
              </a:rPr>
              <a:t>The prophet isn’t welcome in his hometown</a:t>
            </a:r>
            <a:r>
              <a:rPr lang="en-US" sz="2000" dirty="0" smtClean="0">
                <a:solidFill>
                  <a:schemeClr val="bg1"/>
                </a:solidFill>
                <a:latin typeface="Times New Roman" charset="0"/>
                <a:ea typeface="Times New Roman" charset="0"/>
                <a:cs typeface="Times New Roman" charset="0"/>
              </a:rPr>
              <a:t>” – Not a directive </a:t>
            </a:r>
            <a:r>
              <a:rPr lang="en-US" sz="2000" dirty="0" smtClean="0">
                <a:solidFill>
                  <a:schemeClr val="bg1"/>
                </a:solidFill>
                <a:latin typeface="Times New Roman" charset="0"/>
                <a:ea typeface="Times New Roman" charset="0"/>
                <a:cs typeface="Times New Roman" charset="0"/>
              </a:rPr>
              <a:t>to </a:t>
            </a:r>
            <a:r>
              <a:rPr lang="en-US" sz="2000" dirty="0">
                <a:solidFill>
                  <a:schemeClr val="bg1"/>
                </a:solidFill>
                <a:latin typeface="Times New Roman" charset="0"/>
                <a:ea typeface="Times New Roman" charset="0"/>
                <a:cs typeface="Times New Roman" charset="0"/>
              </a:rPr>
              <a:t>not preach </a:t>
            </a:r>
            <a:r>
              <a:rPr lang="en-US" sz="2000" dirty="0" smtClean="0">
                <a:solidFill>
                  <a:schemeClr val="bg1"/>
                </a:solidFill>
                <a:latin typeface="Times New Roman" charset="0"/>
                <a:ea typeface="Times New Roman" charset="0"/>
                <a:cs typeface="Times New Roman" charset="0"/>
              </a:rPr>
              <a:t>in our hometown.  Our task is to share the Gospel in all places.  Rejection not a surprise.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Disciples sent on mission 2x2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 shared mission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go with the Authority of Jesus Christ (a spiritual authority)</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Sent in poverty and humility, and nothing to offer except the Power of the Gospel</a:t>
            </a:r>
          </a:p>
        </p:txBody>
      </p:sp>
      <p:sp>
        <p:nvSpPr>
          <p:cNvPr id="16" name="TextBox 15"/>
          <p:cNvSpPr txBox="1"/>
          <p:nvPr/>
        </p:nvSpPr>
        <p:spPr>
          <a:xfrm>
            <a:off x="74272" y="2875175"/>
            <a:ext cx="909930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generation of Christians who undervalue the Gospel, seek to offer something else. </a:t>
            </a:r>
            <a:endParaRPr lang="en-AU" sz="2000" dirty="0">
              <a:solidFill>
                <a:srgbClr val="FFFF00"/>
              </a:solidFill>
              <a:latin typeface="Times New Roman" charset="0"/>
              <a:ea typeface="Times New Roman" charset="0"/>
              <a:cs typeface="Times New Roman" charset="0"/>
            </a:endParaRPr>
          </a:p>
        </p:txBody>
      </p:sp>
      <p:sp>
        <p:nvSpPr>
          <p:cNvPr id="7" name="TextBox 6"/>
          <p:cNvSpPr txBox="1"/>
          <p:nvPr/>
        </p:nvSpPr>
        <p:spPr>
          <a:xfrm>
            <a:off x="-2" y="3713268"/>
            <a:ext cx="9121651" cy="707886"/>
          </a:xfrm>
          <a:prstGeom prst="rect">
            <a:avLst/>
          </a:prstGeom>
          <a:noFill/>
          <a:ln w="15875">
            <a:noFill/>
          </a:ln>
        </p:spPr>
        <p:txBody>
          <a:bodyPr wrap="square" rtlCol="0">
            <a:spAutoFit/>
          </a:bodyPr>
          <a:lstStyle/>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Repentance is a change in belief  </a:t>
            </a:r>
            <a:r>
              <a:rPr lang="en-AU" sz="2000" b="1" u="sng" dirty="0" smtClean="0">
                <a:solidFill>
                  <a:schemeClr val="bg1"/>
                </a:solidFill>
                <a:latin typeface="Times New Roman" charset="0"/>
                <a:ea typeface="Times New Roman" charset="0"/>
                <a:cs typeface="Times New Roman" charset="0"/>
              </a:rPr>
              <a:t>AND</a:t>
            </a:r>
            <a:r>
              <a:rPr lang="en-AU" sz="2000" dirty="0" smtClean="0">
                <a:solidFill>
                  <a:schemeClr val="bg1"/>
                </a:solidFill>
                <a:latin typeface="Times New Roman" charset="0"/>
                <a:ea typeface="Times New Roman" charset="0"/>
                <a:cs typeface="Times New Roman" charset="0"/>
              </a:rPr>
              <a:t>  a change in behaviour.   Trust in Jesus for forgiveness of sins...  Stop doing what’s wrong....    Start doing what’s right....</a:t>
            </a:r>
          </a:p>
        </p:txBody>
      </p:sp>
    </p:spTree>
    <p:extLst>
      <p:ext uri="{BB962C8B-B14F-4D97-AF65-F5344CB8AC3E}">
        <p14:creationId xmlns:p14="http://schemas.microsoft.com/office/powerpoint/2010/main" val="179303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2570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26 </a:t>
            </a:r>
            <a:r>
              <a:rPr lang="en-AU" sz="2800" dirty="0">
                <a:solidFill>
                  <a:schemeClr val="bg1"/>
                </a:solidFill>
                <a:latin typeface="Times New Roman" charset="0"/>
                <a:ea typeface="Arial" charset="0"/>
                <a:cs typeface="Times New Roman" charset="0"/>
              </a:rPr>
              <a:t>And the king was exceedingly sorry, but because of his oaths and his guests he did not want to break his word to her.  </a:t>
            </a:r>
            <a:r>
              <a:rPr lang="en-AU" sz="2800" b="1" baseline="30000" dirty="0">
                <a:solidFill>
                  <a:schemeClr val="bg1"/>
                </a:solidFill>
                <a:latin typeface="Times New Roman" charset="0"/>
                <a:ea typeface="Arial" charset="0"/>
                <a:cs typeface="Times New Roman" charset="0"/>
              </a:rPr>
              <a:t>27 </a:t>
            </a:r>
            <a:r>
              <a:rPr lang="en-AU" sz="2800" dirty="0">
                <a:solidFill>
                  <a:schemeClr val="bg1"/>
                </a:solidFill>
                <a:latin typeface="Times New Roman" charset="0"/>
                <a:ea typeface="Arial" charset="0"/>
                <a:cs typeface="Times New Roman" charset="0"/>
              </a:rPr>
              <a:t>And immediately the king sent an executioner with orders to bring John’s head.  He went and beheaded him in the prison </a:t>
            </a:r>
            <a:r>
              <a:rPr lang="en-AU" sz="2800" b="1" baseline="30000" dirty="0">
                <a:solidFill>
                  <a:schemeClr val="bg1"/>
                </a:solidFill>
                <a:latin typeface="Times New Roman" charset="0"/>
                <a:ea typeface="Arial" charset="0"/>
                <a:cs typeface="Times New Roman" charset="0"/>
              </a:rPr>
              <a:t>28 </a:t>
            </a:r>
            <a:r>
              <a:rPr lang="en-AU" sz="2800" dirty="0">
                <a:solidFill>
                  <a:schemeClr val="bg1"/>
                </a:solidFill>
                <a:latin typeface="Times New Roman" charset="0"/>
                <a:ea typeface="Arial" charset="0"/>
                <a:cs typeface="Times New Roman" charset="0"/>
              </a:rPr>
              <a:t>and brought his head on a platter and gave it to the girl, and the girl gave it to her mother.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26118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66930</TotalTime>
  <Words>827</Words>
  <Application>Microsoft Macintosh PowerPoint</Application>
  <PresentationFormat>On-screen Show (16:10)</PresentationFormat>
  <Paragraphs>67</Paragraphs>
  <Slides>12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1242</cp:revision>
  <cp:lastPrinted>2019-01-04T06:27:06Z</cp:lastPrinted>
  <dcterms:created xsi:type="dcterms:W3CDTF">2016-11-04T06:28:01Z</dcterms:created>
  <dcterms:modified xsi:type="dcterms:W3CDTF">2019-01-04T06:33:13Z</dcterms:modified>
</cp:coreProperties>
</file>